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320" r:id="rId6"/>
    <p:sldId id="393" r:id="rId7"/>
    <p:sldId id="369" r:id="rId8"/>
    <p:sldId id="636" r:id="rId9"/>
    <p:sldId id="637" r:id="rId10"/>
    <p:sldId id="638" r:id="rId11"/>
    <p:sldId id="382" r:id="rId12"/>
    <p:sldId id="411" r:id="rId13"/>
    <p:sldId id="396" r:id="rId14"/>
    <p:sldId id="397" r:id="rId15"/>
    <p:sldId id="639" r:id="rId16"/>
    <p:sldId id="324" r:id="rId17"/>
    <p:sldId id="512" r:id="rId18"/>
    <p:sldId id="572" r:id="rId19"/>
    <p:sldId id="545" r:id="rId20"/>
    <p:sldId id="547" r:id="rId21"/>
    <p:sldId id="570" r:id="rId22"/>
    <p:sldId id="635" r:id="rId23"/>
    <p:sldId id="348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663931-8896-5B40-85E0-E1224730F8B1}">
          <p14:sldIdLst>
            <p14:sldId id="320"/>
            <p14:sldId id="393"/>
            <p14:sldId id="369"/>
            <p14:sldId id="636"/>
            <p14:sldId id="637"/>
            <p14:sldId id="638"/>
            <p14:sldId id="382"/>
            <p14:sldId id="411"/>
            <p14:sldId id="396"/>
            <p14:sldId id="397"/>
            <p14:sldId id="639"/>
            <p14:sldId id="324"/>
            <p14:sldId id="512"/>
            <p14:sldId id="572"/>
            <p14:sldId id="545"/>
            <p14:sldId id="547"/>
            <p14:sldId id="570"/>
            <p14:sldId id="635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orient="horz" pos="104">
          <p15:clr>
            <a:srgbClr val="A4A3A4"/>
          </p15:clr>
        </p15:guide>
        <p15:guide id="3" pos="5646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1"/>
    <a:srgbClr val="ECF1F8"/>
    <a:srgbClr val="6A2C91"/>
    <a:srgbClr val="00A5E3"/>
    <a:srgbClr val="CDCEC9"/>
    <a:srgbClr val="70B75E"/>
    <a:srgbClr val="2EAFA4"/>
    <a:srgbClr val="F15D22"/>
    <a:srgbClr val="FFE794"/>
    <a:srgbClr val="00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3896" autoAdjust="0"/>
  </p:normalViewPr>
  <p:slideViewPr>
    <p:cSldViewPr snapToGrid="0" showGuides="1">
      <p:cViewPr varScale="1">
        <p:scale>
          <a:sx n="80" d="100"/>
          <a:sy n="80" d="100"/>
        </p:scale>
        <p:origin x="1363" y="58"/>
      </p:cViewPr>
      <p:guideLst>
        <p:guide orient="horz" pos="792"/>
        <p:guide orient="horz" pos="104"/>
        <p:guide pos="5646"/>
        <p:guide pos="102"/>
      </p:guideLst>
    </p:cSldViewPr>
  </p:slideViewPr>
  <p:outlineViewPr>
    <p:cViewPr>
      <p:scale>
        <a:sx n="33" d="100"/>
        <a:sy n="33" d="100"/>
      </p:scale>
      <p:origin x="0" y="8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F7D890DF-6341-034B-A55B-E0156A5C55A2}" type="datetimeFigureOut">
              <a:rPr lang="en-US" smtClean="0">
                <a:latin typeface="Century Gothic"/>
              </a:rPr>
              <a:pPr/>
              <a:t>3/16/2022</a:t>
            </a:fld>
            <a:endParaRPr lang="en-US" dirty="0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E22E8A27-D374-4C4D-8D75-1C4EFC7A5CE3}" type="slidenum">
              <a:rPr lang="en-US" smtClean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391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>
                <a:latin typeface="Century Gothic"/>
              </a:defRPr>
            </a:lvl1pPr>
          </a:lstStyle>
          <a:p>
            <a:fld id="{C8C68BC8-B650-C542-ADD9-2422A66DB1F3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473" tIns="46237" rIns="92473" bIns="4623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6240A377-4153-7D42-A67C-7146F61FF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1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8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65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1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5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9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9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9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3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5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22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7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54000" y="6108700"/>
            <a:ext cx="2628900" cy="431800"/>
          </a:xfrm>
          <a:prstGeom prst="rect">
            <a:avLst/>
          </a:prstGeom>
          <a:gradFill flip="none" rotWithShape="1">
            <a:gsLst>
              <a:gs pos="0">
                <a:srgbClr val="0095D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73800" y="6108700"/>
            <a:ext cx="2628900" cy="43180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54" y="5857544"/>
            <a:ext cx="2248154" cy="657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42583"/>
            <a:ext cx="4072459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dentity Marker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8" y="5723816"/>
            <a:ext cx="877842" cy="932863"/>
          </a:xfrm>
          <a:prstGeom prst="rect">
            <a:avLst/>
          </a:prstGeom>
        </p:spPr>
      </p:pic>
      <p:pic>
        <p:nvPicPr>
          <p:cNvPr id="18" name="Picture 17" descr="Identity Marker_blue screen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42583"/>
            <a:ext cx="4072459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Identity Marker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8" y="5723816"/>
            <a:ext cx="877842" cy="9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42583"/>
            <a:ext cx="4072459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0093D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Identity Marker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8" y="5723816"/>
            <a:ext cx="877842" cy="9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39C31-3A93-4544-AAAD-97C1E69D7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B348-CCB2-4ADC-AA09-2A6E677C4FEE}" type="datetime1">
              <a:rPr lang="en-US"/>
              <a:pPr>
                <a:defRPr/>
              </a:pPr>
              <a:t>3/16/2022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5F49E-3293-489A-A04B-86DD9E9C62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A074-A160-4576-ADC9-B980E3F2B3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E7E8489-C365-41E5-91ED-8C7A52BD3B8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1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059" y="592676"/>
            <a:ext cx="7073900" cy="5195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2pPr>
            <a:lvl3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3pPr>
            <a:lvl4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4pPr>
            <a:lvl5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974419" y="6268502"/>
            <a:ext cx="4835531" cy="318038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4356" y="6242583"/>
            <a:ext cx="4714862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37953" y="6209771"/>
            <a:ext cx="4781265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155950" y="3722688"/>
            <a:ext cx="2847975" cy="2297493"/>
          </a:xfrm>
          <a:prstGeom prst="rect">
            <a:avLst/>
          </a:prstGeom>
          <a:solidFill>
            <a:schemeClr val="accent4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2299462"/>
          </a:xfrm>
          <a:prstGeom prst="rect">
            <a:avLst/>
          </a:prstGeom>
          <a:solidFill>
            <a:schemeClr val="accent1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9"/>
            <a:ext cx="2820543" cy="230301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/>
          </p:nvPr>
        </p:nvSpPr>
        <p:spPr>
          <a:xfrm>
            <a:off x="171826" y="3723016"/>
            <a:ext cx="2824287" cy="2305859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168728" y="1257957"/>
            <a:ext cx="2823497" cy="444500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168803" y="3715280"/>
            <a:ext cx="2826280" cy="1184275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3"/>
          </p:nvPr>
        </p:nvSpPr>
        <p:spPr>
          <a:xfrm>
            <a:off x="6138863" y="3714750"/>
            <a:ext cx="2843212" cy="1820863"/>
          </a:xfrm>
          <a:prstGeom prst="rect">
            <a:avLst/>
          </a:prstGeom>
        </p:spPr>
        <p:txBody>
          <a:bodyPr vert="horz" tIns="137160" anchor="t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24" y="6242972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4759618"/>
          </a:xfrm>
          <a:prstGeom prst="rect">
            <a:avLst/>
          </a:prstGeom>
          <a:solidFill>
            <a:srgbClr val="D5D2C8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8"/>
            <a:ext cx="2820543" cy="4759247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88431" y="1270011"/>
            <a:ext cx="2416176" cy="936625"/>
          </a:xfrm>
          <a:prstGeom prst="rect">
            <a:avLst/>
          </a:prstGeom>
        </p:spPr>
        <p:txBody>
          <a:bodyPr vert="horz" tIns="137160" rIns="182880"/>
          <a:lstStyle>
            <a:lvl1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09771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38" y="1244600"/>
            <a:ext cx="8802687" cy="479583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09771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09771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53988" y="160338"/>
            <a:ext cx="8821737" cy="588010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42583"/>
            <a:ext cx="4072459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Identity Marker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8" y="5723816"/>
            <a:ext cx="877842" cy="9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4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13840" y="6209402"/>
            <a:ext cx="8253883" cy="48304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CPS apple 2016 2c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5" y="6159499"/>
            <a:ext cx="533325" cy="568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2" r:id="rId6"/>
    <p:sldLayoutId id="2147483661" r:id="rId7"/>
    <p:sldLayoutId id="2147483664" r:id="rId8"/>
    <p:sldLayoutId id="2147483668" r:id="rId9"/>
    <p:sldLayoutId id="2147483671" r:id="rId10"/>
    <p:sldLayoutId id="2147483669" r:id="rId11"/>
    <p:sldLayoutId id="2147483672" r:id="rId12"/>
    <p:sldLayoutId id="2147483674" r:id="rId13"/>
    <p:sldLayoutId id="2147483675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sassessments.org/families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8.cloud1.tds.cambiumast.com/student/V569/Pages/LoginShell.aspx?c=Florida_PT&amp;a=Student" TargetMode="External"/><Relationship Id="rId2" Type="http://schemas.openxmlformats.org/officeDocument/2006/relationships/hyperlink" Target="https://fsassessments.org/families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sassessments.org/en/resources/practice-tests/tips-for-taking-the-cbt-tests---student-powerpoints" TargetMode="External"/><Relationship Id="rId5" Type="http://schemas.openxmlformats.org/officeDocument/2006/relationships/hyperlink" Target="https://fsassessments.org/-/media/project/client-portals/florida/pdf/understanding-florida-statewide-assessment-reports.pdf" TargetMode="External"/><Relationship Id="rId4" Type="http://schemas.openxmlformats.org/officeDocument/2006/relationships/hyperlink" Target="https://fsassessments.org/-/media/project/client-portals/florida/pdf/fact-sheets/2021-22-florida-grade-level-assessments-fact-sheet_final_508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baum@browardschool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fay.granie@browardschools.com" TargetMode="External"/><Relationship Id="rId4" Type="http://schemas.openxmlformats.org/officeDocument/2006/relationships/hyperlink" Target="mailto:adrienne.c.reynolds@browardschool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wardschools.com/Page/390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rowardschools.com/testingcalend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80" y="3277396"/>
            <a:ext cx="8506465" cy="2263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6322" y="3943838"/>
            <a:ext cx="5837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FSA, NGSSS and EOC Administrations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Broward County Public Schools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Student Assessment &amp; Research NAAC 3/16/22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8543" y="4218328"/>
            <a:ext cx="271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19" y="245660"/>
            <a:ext cx="1964625" cy="2946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9" y="260508"/>
            <a:ext cx="1960728" cy="2941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56" y="245660"/>
            <a:ext cx="1969888" cy="2955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31" y="282735"/>
            <a:ext cx="2137749" cy="2909863"/>
          </a:xfrm>
          <a:prstGeom prst="rect">
            <a:avLst/>
          </a:prstGeom>
        </p:spPr>
      </p:pic>
      <p:pic>
        <p:nvPicPr>
          <p:cNvPr id="10" name="Graphic 9" descr="Upward trend">
            <a:extLst>
              <a:ext uri="{FF2B5EF4-FFF2-40B4-BE49-F238E27FC236}">
                <a16:creationId xmlns:a16="http://schemas.microsoft.com/office/drawing/2014/main" id="{ED68E724-835C-4BEB-9EDC-9F6B8B1526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086" y="3521132"/>
            <a:ext cx="2142424" cy="21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D99B6C-EEE9-4611-8974-F2C59D90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228165"/>
            <a:ext cx="8555598" cy="4876799"/>
          </a:xfrm>
        </p:spPr>
        <p:txBody>
          <a:bodyPr lIns="0" tIns="0" rIns="0" bIns="0" anchor="t"/>
          <a:lstStyle/>
          <a:p>
            <a:r>
              <a:rPr lang="en-US" sz="2250" dirty="0"/>
              <a:t> Students that are currently enrolled and recently exited (2- year follow-up period) from an ELL program will receive allowable accommodations: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50" dirty="0"/>
              <a:t>Flexible Setting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50" dirty="0"/>
              <a:t>Flexible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50" dirty="0"/>
              <a:t>Assistance in Heritage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50" dirty="0"/>
              <a:t>Approved Dictionary and Glossary </a:t>
            </a:r>
          </a:p>
          <a:p>
            <a:pPr lvl="2" indent="0">
              <a:buNone/>
            </a:pPr>
            <a:r>
              <a:rPr lang="en-US" dirty="0"/>
              <a:t>	The dictionary or glossary must provide word-to-word translations only</a:t>
            </a:r>
          </a:p>
          <a:p>
            <a:pPr lvl="2" indent="0">
              <a:buNone/>
            </a:pPr>
            <a:r>
              <a:rPr lang="en-US" dirty="0"/>
              <a:t>	and may not contain definitions or other information.</a:t>
            </a:r>
          </a:p>
          <a:p>
            <a:endParaRPr lang="en-US" sz="2250" b="1" dirty="0"/>
          </a:p>
          <a:p>
            <a:endParaRPr lang="en-US" sz="2400" dirty="0"/>
          </a:p>
          <a:p>
            <a:endParaRPr lang="en-US" sz="2250" b="1" dirty="0"/>
          </a:p>
          <a:p>
            <a:endParaRPr lang="en-US" sz="2250" b="1" dirty="0"/>
          </a:p>
          <a:p>
            <a:endParaRPr lang="en-US" sz="2250" b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7E7E1-FF93-4D57-A94F-1E60EB44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516E1-284C-4326-B2C1-E34E40E92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Student assessment and research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3B02C2-3543-4602-8AC2-9200BBA1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students get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24801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3646D-A19F-4551-AE0F-89CA7E4D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50FF67-2835-4FED-924F-09157086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39" y="128555"/>
            <a:ext cx="7341145" cy="954088"/>
          </a:xfrm>
        </p:spPr>
        <p:txBody>
          <a:bodyPr/>
          <a:lstStyle/>
          <a:p>
            <a:r>
              <a:rPr lang="en-US" dirty="0"/>
              <a:t>Practice Test Information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726A46B-A0E8-495B-A724-9A22953D8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4888" y="6242050"/>
            <a:ext cx="4714875" cy="365125"/>
          </a:xfrm>
        </p:spPr>
        <p:txBody>
          <a:bodyPr/>
          <a:lstStyle/>
          <a:p>
            <a:r>
              <a:rPr lang="en-US" dirty="0"/>
              <a:t>Student assessment and research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1FDE6-A478-4E53-B5C3-BC43A258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04" y="1289960"/>
            <a:ext cx="7073900" cy="4278080"/>
          </a:xfrm>
        </p:spPr>
        <p:txBody>
          <a:bodyPr/>
          <a:lstStyle/>
          <a:p>
            <a:r>
              <a:rPr lang="en-US" dirty="0"/>
              <a:t>Computer and Paper Based Practice Tests to Prepare your students for testing are available in </a:t>
            </a:r>
            <a:r>
              <a:rPr lang="en-US" dirty="0">
                <a:hlinkClick r:id="rId2"/>
              </a:rPr>
              <a:t>FSA Portal&gt;Students &amp; Families</a:t>
            </a:r>
            <a:r>
              <a:rPr lang="en-US" dirty="0"/>
              <a:t>, along with After Testing score information for students and families.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08014-43CE-45D3-82D8-D01BC8D62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964" y="2723474"/>
            <a:ext cx="4912659" cy="32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D99B6C-EEE9-4611-8974-F2C59D90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25" y="1397379"/>
            <a:ext cx="8614838" cy="4687723"/>
          </a:xfrm>
        </p:spPr>
        <p:txBody>
          <a:bodyPr lIns="0" tIns="0" rIns="0" bIns="0" anchor="t"/>
          <a:lstStyle/>
          <a:p>
            <a:r>
              <a:rPr lang="en-US" sz="2250" dirty="0"/>
              <a:t>2022 Results, under normal circumstances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50" dirty="0"/>
              <a:t>Grade 3 FSA-ELA assessment results will be made available to schools no later than May 31, 2022.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50" dirty="0"/>
              <a:t>Grades 4-10 FSA-ELA and grades 3-8 FSA-Math and EOC assessment results will be made available to schools no later than June 30, 2022.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50" dirty="0"/>
              <a:t>Parents can view and download score reports on Virtual Counselor after they are posted.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50" dirty="0"/>
              <a:t>This reporting schedule may change due to unforeseen circumstances. </a:t>
            </a:r>
            <a:endParaRPr lang="en-US" sz="2250" b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7E7E1-FF93-4D57-A94F-1E60EB44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516E1-284C-4326-B2C1-E34E40E92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Student assessment and research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3B02C2-3543-4602-8AC2-9200BBA1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Releases</a:t>
            </a:r>
          </a:p>
        </p:txBody>
      </p:sp>
    </p:spTree>
    <p:extLst>
      <p:ext uri="{BB962C8B-B14F-4D97-AF65-F5344CB8AC3E}">
        <p14:creationId xmlns:p14="http://schemas.microsoft.com/office/powerpoint/2010/main" val="215049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304799" y="2024687"/>
            <a:ext cx="8534401" cy="3413760"/>
          </a:xfrm>
          <a:prstGeom prst="leftRightRibbon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1328927" y="2622095"/>
            <a:ext cx="2816352" cy="1672742"/>
          </a:xfrm>
          <a:custGeom>
            <a:avLst/>
            <a:gdLst>
              <a:gd name="connsiteX0" fmla="*/ 0 w 2816352"/>
              <a:gd name="connsiteY0" fmla="*/ 0 h 1672742"/>
              <a:gd name="connsiteX1" fmla="*/ 2816352 w 2816352"/>
              <a:gd name="connsiteY1" fmla="*/ 0 h 1672742"/>
              <a:gd name="connsiteX2" fmla="*/ 2816352 w 2816352"/>
              <a:gd name="connsiteY2" fmla="*/ 1672742 h 1672742"/>
              <a:gd name="connsiteX3" fmla="*/ 0 w 2816352"/>
              <a:gd name="connsiteY3" fmla="*/ 1672742 h 1672742"/>
              <a:gd name="connsiteX4" fmla="*/ 0 w 2816352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52" h="1672742">
                <a:moveTo>
                  <a:pt x="0" y="0"/>
                </a:moveTo>
                <a:lnTo>
                  <a:pt x="2816352" y="0"/>
                </a:lnTo>
                <a:lnTo>
                  <a:pt x="2816352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>
                <a:latin typeface="Franklin Gothic Medium Cond" panose="020B0606030402020204" pitchFamily="34" charset="0"/>
              </a:rPr>
              <a:t>Your teacher may collect electronic devices</a:t>
            </a:r>
          </a:p>
        </p:txBody>
      </p:sp>
      <p:sp>
        <p:nvSpPr>
          <p:cNvPr id="10" name="Freeform 9"/>
          <p:cNvSpPr/>
          <p:nvPr/>
        </p:nvSpPr>
        <p:spPr>
          <a:xfrm>
            <a:off x="4571999" y="3168297"/>
            <a:ext cx="3328416" cy="1672742"/>
          </a:xfrm>
          <a:custGeom>
            <a:avLst/>
            <a:gdLst>
              <a:gd name="connsiteX0" fmla="*/ 0 w 3328416"/>
              <a:gd name="connsiteY0" fmla="*/ 0 h 1672742"/>
              <a:gd name="connsiteX1" fmla="*/ 3328416 w 3328416"/>
              <a:gd name="connsiteY1" fmla="*/ 0 h 1672742"/>
              <a:gd name="connsiteX2" fmla="*/ 3328416 w 3328416"/>
              <a:gd name="connsiteY2" fmla="*/ 1672742 h 1672742"/>
              <a:gd name="connsiteX3" fmla="*/ 0 w 3328416"/>
              <a:gd name="connsiteY3" fmla="*/ 1672742 h 1672742"/>
              <a:gd name="connsiteX4" fmla="*/ 0 w 3328416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416" h="1672742">
                <a:moveTo>
                  <a:pt x="0" y="0"/>
                </a:moveTo>
                <a:lnTo>
                  <a:pt x="3328416" y="0"/>
                </a:lnTo>
                <a:lnTo>
                  <a:pt x="3328416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>
                <a:latin typeface="Franklin Gothic Medium Cond" panose="020B0606030402020204" pitchFamily="34" charset="0"/>
              </a:rPr>
              <a:t>or instruct you to put them away (in a locker or backpack away from your desk).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gray">
          <a:xfrm>
            <a:off x="687388" y="1053701"/>
            <a:ext cx="8224837" cy="7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dirty="0"/>
              <a:t>Click to edit Master title style</a:t>
            </a:r>
            <a:endParaRPr lang="en-US" sz="32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5612250"/>
            <a:ext cx="822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If you aren’t sure if something is an electronic device, please ask your teacher before the test.</a:t>
            </a:r>
          </a:p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Electronic Devices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Testing Rules Acknowledgement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47" y="2846312"/>
            <a:ext cx="5181600" cy="2580723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67553" y="1752600"/>
            <a:ext cx="8649978" cy="3539845"/>
            <a:chOff x="304800" y="3338036"/>
            <a:chExt cx="8649978" cy="3245326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3338036"/>
              <a:ext cx="86499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indent="0" algn="ctr">
                <a:spcAft>
                  <a:spcPts val="1800"/>
                </a:spcAft>
                <a:buClrTx/>
                <a:buNone/>
              </a:pPr>
              <a:r>
                <a:rPr lang="en-US" sz="30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cs typeface="Franklin Gothic Book" pitchFamily="34" charset="0"/>
                </a:rPr>
                <a:t>You will be asked to select a box next to the Testing Rules Acknowledgment to show that you understand the rules.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219200" y="6126162"/>
              <a:ext cx="1499427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4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432771" y="2908153"/>
            <a:ext cx="5967518" cy="1320839"/>
          </a:xfrm>
          <a:custGeom>
            <a:avLst/>
            <a:gdLst>
              <a:gd name="connsiteX0" fmla="*/ 0 w 5967518"/>
              <a:gd name="connsiteY0" fmla="*/ 0 h 1320839"/>
              <a:gd name="connsiteX1" fmla="*/ 5967518 w 5967518"/>
              <a:gd name="connsiteY1" fmla="*/ 0 h 1320839"/>
              <a:gd name="connsiteX2" fmla="*/ 5967518 w 5967518"/>
              <a:gd name="connsiteY2" fmla="*/ 1320839 h 1320839"/>
              <a:gd name="connsiteX3" fmla="*/ 0 w 5967518"/>
              <a:gd name="connsiteY3" fmla="*/ 1320839 h 1320839"/>
              <a:gd name="connsiteX4" fmla="*/ 0 w 5967518"/>
              <a:gd name="connsiteY4" fmla="*/ 0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18" h="1320839">
                <a:moveTo>
                  <a:pt x="0" y="0"/>
                </a:moveTo>
                <a:lnTo>
                  <a:pt x="5967518" y="0"/>
                </a:lnTo>
                <a:lnTo>
                  <a:pt x="5967518" y="1320839"/>
                </a:lnTo>
                <a:lnTo>
                  <a:pt x="0" y="13208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4803" tIns="170688" rIns="170688" bIns="170688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Your teacher or test administrator is not allowed to discuss the test or help you read, understand, or answer test questions.</a:t>
            </a:r>
          </a:p>
        </p:txBody>
      </p:sp>
      <p:sp>
        <p:nvSpPr>
          <p:cNvPr id="5" name="Freeform 4"/>
          <p:cNvSpPr/>
          <p:nvPr/>
        </p:nvSpPr>
        <p:spPr>
          <a:xfrm>
            <a:off x="2586305" y="4394086"/>
            <a:ext cx="5805778" cy="1320839"/>
          </a:xfrm>
          <a:custGeom>
            <a:avLst/>
            <a:gdLst>
              <a:gd name="connsiteX0" fmla="*/ 0 w 5805778"/>
              <a:gd name="connsiteY0" fmla="*/ 0 h 1320839"/>
              <a:gd name="connsiteX1" fmla="*/ 5805778 w 5805778"/>
              <a:gd name="connsiteY1" fmla="*/ 0 h 1320839"/>
              <a:gd name="connsiteX2" fmla="*/ 5805778 w 5805778"/>
              <a:gd name="connsiteY2" fmla="*/ 1320839 h 1320839"/>
              <a:gd name="connsiteX3" fmla="*/ 0 w 5805778"/>
              <a:gd name="connsiteY3" fmla="*/ 1320839 h 1320839"/>
              <a:gd name="connsiteX4" fmla="*/ 0 w 5805778"/>
              <a:gd name="connsiteY4" fmla="*/ 0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78" h="1320839">
                <a:moveTo>
                  <a:pt x="0" y="0"/>
                </a:moveTo>
                <a:lnTo>
                  <a:pt x="5805778" y="0"/>
                </a:lnTo>
                <a:lnTo>
                  <a:pt x="5805778" y="1320839"/>
                </a:lnTo>
                <a:lnTo>
                  <a:pt x="0" y="13208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8924" tIns="170688" rIns="170689" bIns="170688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Try to answer every question or respond completely. </a:t>
            </a:r>
          </a:p>
        </p:txBody>
      </p:sp>
      <p:sp>
        <p:nvSpPr>
          <p:cNvPr id="9" name="Freeform 8"/>
          <p:cNvSpPr/>
          <p:nvPr/>
        </p:nvSpPr>
        <p:spPr>
          <a:xfrm>
            <a:off x="304800" y="2819407"/>
            <a:ext cx="3142873" cy="3060612"/>
          </a:xfrm>
          <a:custGeom>
            <a:avLst/>
            <a:gdLst>
              <a:gd name="connsiteX0" fmla="*/ 0 w 3142873"/>
              <a:gd name="connsiteY0" fmla="*/ 1530306 h 3060612"/>
              <a:gd name="connsiteX1" fmla="*/ 1571437 w 3142873"/>
              <a:gd name="connsiteY1" fmla="*/ 0 h 3060612"/>
              <a:gd name="connsiteX2" fmla="*/ 3142874 w 3142873"/>
              <a:gd name="connsiteY2" fmla="*/ 1530306 h 3060612"/>
              <a:gd name="connsiteX3" fmla="*/ 1571437 w 3142873"/>
              <a:gd name="connsiteY3" fmla="*/ 3060612 h 3060612"/>
              <a:gd name="connsiteX4" fmla="*/ 0 w 3142873"/>
              <a:gd name="connsiteY4" fmla="*/ 1530306 h 30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873" h="3060612">
                <a:moveTo>
                  <a:pt x="0" y="1530306"/>
                </a:moveTo>
                <a:cubicBezTo>
                  <a:pt x="0" y="685141"/>
                  <a:pt x="703556" y="0"/>
                  <a:pt x="1571437" y="0"/>
                </a:cubicBezTo>
                <a:cubicBezTo>
                  <a:pt x="2439318" y="0"/>
                  <a:pt x="3142874" y="685141"/>
                  <a:pt x="3142874" y="1530306"/>
                </a:cubicBezTo>
                <a:cubicBezTo>
                  <a:pt x="3142874" y="2375471"/>
                  <a:pt x="2439318" y="3060612"/>
                  <a:pt x="1571437" y="3060612"/>
                </a:cubicBezTo>
                <a:cubicBezTo>
                  <a:pt x="703556" y="3060612"/>
                  <a:pt x="0" y="2375471"/>
                  <a:pt x="0" y="153030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0263" tIns="448216" rIns="460263" bIns="448216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dirty="0">
                <a:latin typeface="Franklin Gothic Medium Cond" panose="020B0606030402020204" pitchFamily="34" charset="0"/>
              </a:rPr>
              <a:t>You may not ask for help in answering any test questions or planning your responses.</a:t>
            </a:r>
            <a:endParaRPr lang="en-US" sz="23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3691543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3401" y="2674658"/>
            <a:ext cx="3640372" cy="342134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Freeform 4"/>
          <p:cNvSpPr/>
          <p:nvPr/>
        </p:nvSpPr>
        <p:spPr>
          <a:xfrm>
            <a:off x="1904974" y="3276593"/>
            <a:ext cx="6709172" cy="2286004"/>
          </a:xfrm>
          <a:custGeom>
            <a:avLst/>
            <a:gdLst>
              <a:gd name="connsiteX0" fmla="*/ 0 w 6709172"/>
              <a:gd name="connsiteY0" fmla="*/ 0 h 2286004"/>
              <a:gd name="connsiteX1" fmla="*/ 6709172 w 6709172"/>
              <a:gd name="connsiteY1" fmla="*/ 0 h 2286004"/>
              <a:gd name="connsiteX2" fmla="*/ 6709172 w 6709172"/>
              <a:gd name="connsiteY2" fmla="*/ 2286004 h 2286004"/>
              <a:gd name="connsiteX3" fmla="*/ 0 w 6709172"/>
              <a:gd name="connsiteY3" fmla="*/ 2286004 h 2286004"/>
              <a:gd name="connsiteX4" fmla="*/ 0 w 6709172"/>
              <a:gd name="connsiteY4" fmla="*/ 0 h 22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172" h="2286004">
                <a:moveTo>
                  <a:pt x="0" y="0"/>
                </a:moveTo>
                <a:lnTo>
                  <a:pt x="6709172" y="0"/>
                </a:lnTo>
                <a:lnTo>
                  <a:pt x="6709172" y="2286004"/>
                </a:lnTo>
                <a:lnTo>
                  <a:pt x="0" y="2286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910" rIns="0" bIns="41910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During breaks and after testing, </a:t>
            </a:r>
            <a:br>
              <a:rPr lang="en-US" sz="33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33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it’s important that you </a:t>
            </a:r>
            <a:r>
              <a:rPr lang="en-US" sz="3300" b="1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don’t talk about the specific test questions, responses, or passages </a:t>
            </a:r>
            <a:r>
              <a:rPr lang="en-US" sz="33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with friends, classmates, teachers, or other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29071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45962" y="2237612"/>
            <a:ext cx="3712464" cy="3712464"/>
          </a:xfrm>
          <a:custGeom>
            <a:avLst/>
            <a:gdLst>
              <a:gd name="connsiteX0" fmla="*/ 1856232 w 3712464"/>
              <a:gd name="connsiteY0" fmla="*/ 0 h 3712464"/>
              <a:gd name="connsiteX1" fmla="*/ 3463776 w 3712464"/>
              <a:gd name="connsiteY1" fmla="*/ 928116 h 3712464"/>
              <a:gd name="connsiteX2" fmla="*/ 3463776 w 3712464"/>
              <a:gd name="connsiteY2" fmla="*/ 2784348 h 3712464"/>
              <a:gd name="connsiteX3" fmla="*/ 1856232 w 3712464"/>
              <a:gd name="connsiteY3" fmla="*/ 1856232 h 3712464"/>
              <a:gd name="connsiteX4" fmla="*/ 1856232 w 3712464"/>
              <a:gd name="connsiteY4" fmla="*/ 0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464" h="3712464">
                <a:moveTo>
                  <a:pt x="1856232" y="0"/>
                </a:moveTo>
                <a:cubicBezTo>
                  <a:pt x="2519400" y="0"/>
                  <a:pt x="3132192" y="353796"/>
                  <a:pt x="3463776" y="928116"/>
                </a:cubicBezTo>
                <a:cubicBezTo>
                  <a:pt x="3795360" y="1502436"/>
                  <a:pt x="3795360" y="2210028"/>
                  <a:pt x="3463776" y="2784348"/>
                </a:cubicBezTo>
                <a:lnTo>
                  <a:pt x="1856232" y="1856232"/>
                </a:lnTo>
                <a:lnTo>
                  <a:pt x="185623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6532" tIns="723139" rIns="472546" bIns="1828037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>
                <a:latin typeface="Franklin Gothic Medium Cond" panose="020B0606030402020204" pitchFamily="34" charset="0"/>
              </a:rPr>
              <a:t>Relax and do your best!</a:t>
            </a:r>
          </a:p>
        </p:txBody>
      </p:sp>
      <p:sp>
        <p:nvSpPr>
          <p:cNvPr id="5" name="Freeform 4"/>
          <p:cNvSpPr/>
          <p:nvPr/>
        </p:nvSpPr>
        <p:spPr>
          <a:xfrm>
            <a:off x="2630147" y="2258568"/>
            <a:ext cx="3712464" cy="3712464"/>
          </a:xfrm>
          <a:custGeom>
            <a:avLst/>
            <a:gdLst>
              <a:gd name="connsiteX0" fmla="*/ 3463776 w 3712464"/>
              <a:gd name="connsiteY0" fmla="*/ 2784348 h 3712464"/>
              <a:gd name="connsiteX1" fmla="*/ 1856232 w 3712464"/>
              <a:gd name="connsiteY1" fmla="*/ 3712464 h 3712464"/>
              <a:gd name="connsiteX2" fmla="*/ 248688 w 3712464"/>
              <a:gd name="connsiteY2" fmla="*/ 2784348 h 3712464"/>
              <a:gd name="connsiteX3" fmla="*/ 1856232 w 3712464"/>
              <a:gd name="connsiteY3" fmla="*/ 1856232 h 3712464"/>
              <a:gd name="connsiteX4" fmla="*/ 3463776 w 3712464"/>
              <a:gd name="connsiteY4" fmla="*/ 2784348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464" h="3712464">
                <a:moveTo>
                  <a:pt x="3463776" y="2784348"/>
                </a:moveTo>
                <a:cubicBezTo>
                  <a:pt x="3132192" y="3358668"/>
                  <a:pt x="2519400" y="3712464"/>
                  <a:pt x="1856232" y="3712464"/>
                </a:cubicBezTo>
                <a:cubicBezTo>
                  <a:pt x="1193064" y="3712464"/>
                  <a:pt x="580272" y="3358668"/>
                  <a:pt x="248688" y="2784348"/>
                </a:cubicBezTo>
                <a:lnTo>
                  <a:pt x="1856232" y="1856232"/>
                </a:lnTo>
                <a:lnTo>
                  <a:pt x="3463776" y="27843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9528" tIns="2375409" rIns="1049528" bIns="253999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>
                <a:latin typeface="Franklin Gothic Medium Cond" panose="020B0606030402020204" pitchFamily="34" charset="0"/>
              </a:rPr>
              <a:t>Eat a good breakfast before the test.</a:t>
            </a:r>
          </a:p>
        </p:txBody>
      </p:sp>
      <p:sp>
        <p:nvSpPr>
          <p:cNvPr id="8" name="Freeform 7"/>
          <p:cNvSpPr/>
          <p:nvPr/>
        </p:nvSpPr>
        <p:spPr>
          <a:xfrm>
            <a:off x="2620083" y="2237612"/>
            <a:ext cx="3712464" cy="3712464"/>
          </a:xfrm>
          <a:custGeom>
            <a:avLst/>
            <a:gdLst>
              <a:gd name="connsiteX0" fmla="*/ 248688 w 3712464"/>
              <a:gd name="connsiteY0" fmla="*/ 2784348 h 3712464"/>
              <a:gd name="connsiteX1" fmla="*/ 248688 w 3712464"/>
              <a:gd name="connsiteY1" fmla="*/ 928116 h 3712464"/>
              <a:gd name="connsiteX2" fmla="*/ 1856232 w 3712464"/>
              <a:gd name="connsiteY2" fmla="*/ 0 h 3712464"/>
              <a:gd name="connsiteX3" fmla="*/ 1856232 w 3712464"/>
              <a:gd name="connsiteY3" fmla="*/ 1856232 h 3712464"/>
              <a:gd name="connsiteX4" fmla="*/ 248688 w 3712464"/>
              <a:gd name="connsiteY4" fmla="*/ 2784348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464" h="3712464">
                <a:moveTo>
                  <a:pt x="248688" y="2784348"/>
                </a:moveTo>
                <a:cubicBezTo>
                  <a:pt x="-82896" y="2210028"/>
                  <a:pt x="-82896" y="1502436"/>
                  <a:pt x="248688" y="928116"/>
                </a:cubicBezTo>
                <a:cubicBezTo>
                  <a:pt x="580272" y="353796"/>
                  <a:pt x="1193064" y="0"/>
                  <a:pt x="1856232" y="0"/>
                </a:cubicBezTo>
                <a:lnTo>
                  <a:pt x="1856232" y="1856232"/>
                </a:lnTo>
                <a:lnTo>
                  <a:pt x="248688" y="27843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864" tIns="767335" rIns="2093214" bIns="1783841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>
                <a:latin typeface="Franklin Gothic Medium Cond" panose="020B0606030402020204" pitchFamily="34" charset="0"/>
              </a:rPr>
              <a:t>Get a good night’s sleep.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Last But Not Least…</a:t>
            </a:r>
          </a:p>
        </p:txBody>
      </p:sp>
    </p:spTree>
    <p:extLst>
      <p:ext uri="{BB962C8B-B14F-4D97-AF65-F5344CB8AC3E}">
        <p14:creationId xmlns:p14="http://schemas.microsoft.com/office/powerpoint/2010/main" val="32353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9F02C-1382-4466-9F87-705C8942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6" y="1353671"/>
            <a:ext cx="8528224" cy="4504204"/>
          </a:xfrm>
        </p:spPr>
        <p:txBody>
          <a:bodyPr/>
          <a:lstStyle/>
          <a:p>
            <a:pPr lvl="0"/>
            <a:r>
              <a:rPr lang="en-US" b="1" dirty="0"/>
              <a:t>Links: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2"/>
              </a:rPr>
              <a:t>Students &amp; Families</a:t>
            </a:r>
            <a:endParaRPr lang="en-US" b="1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3"/>
              </a:rPr>
              <a:t>Practice Test Site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4"/>
              </a:rPr>
              <a:t>2021-2022 FSA Grade Level Assessments Fact Sheet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5"/>
              </a:rPr>
              <a:t>Understanding FSA Reports 2021-2022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6"/>
              </a:rPr>
              <a:t>Tips for Taking Tests: Student PowerPoints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8301D-3BB5-414D-8561-DA2C11D1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A0B6FE-474A-46AD-9B50-7DBD44F1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3E2B0EC-4D47-44BE-964B-E3CE88F20C35}"/>
              </a:ext>
            </a:extLst>
          </p:cNvPr>
          <p:cNvSpPr txBox="1">
            <a:spLocks/>
          </p:cNvSpPr>
          <p:nvPr/>
        </p:nvSpPr>
        <p:spPr>
          <a:xfrm>
            <a:off x="1004356" y="6242583"/>
            <a:ext cx="4714862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cap="all" spc="50" baseline="0">
                <a:solidFill>
                  <a:srgbClr val="0095D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assessment and research</a:t>
            </a:r>
          </a:p>
        </p:txBody>
      </p:sp>
    </p:spTree>
    <p:extLst>
      <p:ext uri="{BB962C8B-B14F-4D97-AF65-F5344CB8AC3E}">
        <p14:creationId xmlns:p14="http://schemas.microsoft.com/office/powerpoint/2010/main" val="99434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29818" y="6345278"/>
            <a:ext cx="4072459" cy="365124"/>
          </a:xfrm>
        </p:spPr>
        <p:txBody>
          <a:bodyPr/>
          <a:lstStyle/>
          <a:p>
            <a:r>
              <a:rPr lang="en-US" dirty="0"/>
              <a:t>STUDENT ASSESSMENT AND RESEARCH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8368" y="1290239"/>
            <a:ext cx="75536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Contact Information: </a:t>
            </a:r>
          </a:p>
          <a:p>
            <a:endParaRPr lang="en-US" dirty="0"/>
          </a:p>
          <a:p>
            <a:r>
              <a:rPr lang="en-US" b="1" dirty="0"/>
              <a:t>Student Assessment and Research- </a:t>
            </a:r>
            <a:r>
              <a:rPr lang="en-US" dirty="0"/>
              <a:t>754-321-2500</a:t>
            </a:r>
          </a:p>
          <a:p>
            <a:endParaRPr lang="en-US" dirty="0"/>
          </a:p>
          <a:p>
            <a:r>
              <a:rPr lang="en-US" b="1" dirty="0"/>
              <a:t>Richard Baum, Director- </a:t>
            </a:r>
            <a:r>
              <a:rPr lang="en-US" dirty="0">
                <a:hlinkClick r:id="rId3"/>
              </a:rPr>
              <a:t>Richard.baum@browardschools.com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b="1" dirty="0"/>
              <a:t>Adrienne C. Reynolds- Testing Specialist</a:t>
            </a:r>
          </a:p>
          <a:p>
            <a:r>
              <a:rPr lang="en-US" dirty="0">
                <a:hlinkClick r:id="rId4"/>
              </a:rPr>
              <a:t>adrienne.c.reynolds@browardschools.com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Fay Granie</a:t>
            </a:r>
            <a:r>
              <a:rPr lang="en-US" dirty="0"/>
              <a:t>, </a:t>
            </a:r>
            <a:r>
              <a:rPr lang="en-US" b="1" dirty="0"/>
              <a:t>State Database Specialist</a:t>
            </a:r>
          </a:p>
          <a:p>
            <a:r>
              <a:rPr lang="en-US" dirty="0">
                <a:hlinkClick r:id="rId5"/>
              </a:rPr>
              <a:t>fay.granie@browardschools.com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1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D99B6C-EEE9-4611-8974-F2C59D90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1289959"/>
            <a:ext cx="8432040" cy="485904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All grades 3-6 Florida Standards Assessments (FSA) and Statewide Science Grade 5 and 8 will be administered as paper-based assessments.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Paper-based assessments are administered on the same test dates throughout the district.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Grades 7-10 students will participate in Computer Based tests.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EOC enrolled students (Algebra 1, Geometry, Biology, Civics and U.S. History) will participate in Computer Based Tests.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Computer Based tests are administered during a 4 week testing window in May.</a:t>
            </a:r>
          </a:p>
          <a:p>
            <a:endParaRPr lang="en-US" sz="2250" b="1" dirty="0"/>
          </a:p>
          <a:p>
            <a:endParaRPr lang="en-US" sz="2250" b="1" dirty="0"/>
          </a:p>
          <a:p>
            <a:endParaRPr lang="en-US" sz="2250" b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7E7E1-FF93-4D57-A94F-1E60EB44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516E1-284C-4326-B2C1-E34E40E92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Student assessment and research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3B02C2-3543-4602-8AC2-9200BBA1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Format 2021-22</a:t>
            </a:r>
          </a:p>
        </p:txBody>
      </p:sp>
    </p:spTree>
    <p:extLst>
      <p:ext uri="{BB962C8B-B14F-4D97-AF65-F5344CB8AC3E}">
        <p14:creationId xmlns:p14="http://schemas.microsoft.com/office/powerpoint/2010/main" val="1304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804" y="1238165"/>
            <a:ext cx="8420923" cy="5004418"/>
          </a:xfrm>
          <a:ln w="31750"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50" dirty="0"/>
              <a:t>The BCPS Testing Calendar is available for parents and staff at the following link: </a:t>
            </a:r>
            <a:endParaRPr lang="en-US" sz="2250" dirty="0">
              <a:hlinkClick r:id="rId3"/>
            </a:endParaRPr>
          </a:p>
          <a:p>
            <a:pPr lvl="2" indent="0">
              <a:buClr>
                <a:schemeClr val="tx2"/>
              </a:buClr>
              <a:buNone/>
            </a:pPr>
            <a:r>
              <a:rPr lang="en-US" sz="2250" dirty="0">
                <a:hlinkClick r:id="rId4"/>
              </a:rPr>
              <a:t>https://www.browardschools.com/testingcalendar</a:t>
            </a:r>
            <a:endParaRPr lang="en-US" sz="2250" dirty="0"/>
          </a:p>
          <a:p>
            <a:pPr lvl="2" indent="0">
              <a:buClr>
                <a:schemeClr val="tx2"/>
              </a:buClr>
              <a:buNone/>
            </a:pPr>
            <a:endParaRPr lang="en-US" sz="2250" dirty="0"/>
          </a:p>
          <a:p>
            <a:pPr lvl="2" indent="0">
              <a:buClr>
                <a:schemeClr val="tx2"/>
              </a:buClr>
              <a:buNone/>
            </a:pPr>
            <a:r>
              <a:rPr lang="en-US" sz="2250" dirty="0"/>
              <a:t>Important – BCPS is still receiving information from the Florida Department of Education (FDOE) regarding Spring testing. Check back at the link above as testing dates may change due to unforeseen circumstances.</a:t>
            </a:r>
            <a:endParaRPr lang="en-US" b="1" dirty="0"/>
          </a:p>
          <a:p>
            <a:r>
              <a:rPr lang="en-US" b="1" dirty="0"/>
              <a:t>	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Student assessment and research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Calendar</a:t>
            </a:r>
          </a:p>
        </p:txBody>
      </p:sp>
    </p:spTree>
    <p:extLst>
      <p:ext uri="{BB962C8B-B14F-4D97-AF65-F5344CB8AC3E}">
        <p14:creationId xmlns:p14="http://schemas.microsoft.com/office/powerpoint/2010/main" val="137477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8C192E-5583-4DFF-B49C-D31DABAC5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63" y="1193117"/>
            <a:ext cx="5408558" cy="27502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C00B1-BBDC-41D7-997A-A881F31B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937F0-892C-435B-92D2-2E9CCFA77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Student assessment and research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69F608-C855-4735-8DB8-027C4414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 dirty="0"/>
              <a:t>How long are the tests?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A6CDC-691A-425B-A1A5-FCE4838F1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06" y="2568234"/>
            <a:ext cx="4714862" cy="32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1881F-FD69-4260-9D42-CECD1D6E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93F87-EB46-475B-BB98-E34F38098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Student assessment and research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65DA12-107A-4F74-A365-EFE46859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 dirty="0"/>
              <a:t>How long are the tests?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6A7E63-57F8-49E4-A8FB-0A46A9288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87" y="1342400"/>
            <a:ext cx="8253791" cy="4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7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1881F-FD69-4260-9D42-CECD1D6E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93F87-EB46-475B-BB98-E34F38098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Student assessment and research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65DA12-107A-4F74-A365-EFE46859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 dirty="0"/>
              <a:t>How long are the tests?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876D15-1554-4EDA-B7A8-A4E4D4483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707" y="1619095"/>
            <a:ext cx="7696586" cy="3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4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332" y="1119188"/>
            <a:ext cx="8066164" cy="4370037"/>
          </a:xfrm>
          <a:ln w="31750">
            <a:noFill/>
          </a:ln>
        </p:spPr>
        <p:txBody>
          <a:bodyPr lIns="0" tIns="0" rIns="0" bIns="0" anchor="t"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C84C6-40DD-4D09-A169-9EDFA5AB9537}"/>
              </a:ext>
            </a:extLst>
          </p:cNvPr>
          <p:cNvSpPr txBox="1"/>
          <p:nvPr/>
        </p:nvSpPr>
        <p:spPr>
          <a:xfrm>
            <a:off x="411333" y="1158661"/>
            <a:ext cx="4232384" cy="4924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Grade 3 ELA Reading (PBT):</a:t>
            </a:r>
          </a:p>
          <a:p>
            <a:r>
              <a:rPr lang="en-US" dirty="0"/>
              <a:t>Session 1: </a:t>
            </a:r>
            <a:r>
              <a:rPr lang="en-US" dirty="0">
                <a:ea typeface="+mn-lt"/>
                <a:cs typeface="+mn-lt"/>
              </a:rPr>
              <a:t>Tuesday</a:t>
            </a:r>
            <a:r>
              <a:rPr lang="en-US" dirty="0"/>
              <a:t>, April 5, 2022</a:t>
            </a:r>
          </a:p>
          <a:p>
            <a:r>
              <a:rPr lang="en-US" dirty="0"/>
              <a:t>Session 2: Wednesday, April 6, 2022</a:t>
            </a:r>
          </a:p>
          <a:p>
            <a:r>
              <a:rPr lang="en-US" b="1" dirty="0"/>
              <a:t>Grades 4–5 ELA Writing (PBT):</a:t>
            </a:r>
          </a:p>
          <a:p>
            <a:r>
              <a:rPr lang="en-US" dirty="0"/>
              <a:t>Session 1: Tuesday, April 5, 2022</a:t>
            </a:r>
          </a:p>
          <a:p>
            <a:endParaRPr lang="en-US" sz="800" b="1" dirty="0"/>
          </a:p>
          <a:p>
            <a:r>
              <a:rPr lang="en-US" b="1" dirty="0"/>
              <a:t>Grades 4–5 ELA Reading (PBT):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Session 1: Wednesday, May 4, 2022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Session 2: Thursday, May 5, 2022</a:t>
            </a:r>
          </a:p>
          <a:p>
            <a:r>
              <a:rPr lang="en-US" b="1" dirty="0"/>
              <a:t>Grades 3–5 Mathematics (PBT): </a:t>
            </a:r>
          </a:p>
          <a:p>
            <a:r>
              <a:rPr lang="en-US" dirty="0">
                <a:highlight>
                  <a:srgbClr val="008000"/>
                </a:highlight>
              </a:rPr>
              <a:t>Session 1: Tuesday, May 10, 2022</a:t>
            </a:r>
          </a:p>
          <a:p>
            <a:r>
              <a:rPr lang="en-US" dirty="0">
                <a:highlight>
                  <a:srgbClr val="008000"/>
                </a:highlight>
              </a:rPr>
              <a:t>Session 2: Wednesday, May 11, 2022</a:t>
            </a:r>
          </a:p>
          <a:p>
            <a:r>
              <a:rPr lang="en-US" b="1" dirty="0"/>
              <a:t>Grade 5 Science (PBT): </a:t>
            </a:r>
          </a:p>
          <a:p>
            <a:r>
              <a:rPr lang="en-US" dirty="0">
                <a:highlight>
                  <a:srgbClr val="FFCF01"/>
                </a:highlight>
              </a:rPr>
              <a:t>Session 1: Tuesday, May 17, 2022</a:t>
            </a:r>
          </a:p>
          <a:p>
            <a:r>
              <a:rPr lang="en-US" dirty="0">
                <a:highlight>
                  <a:srgbClr val="FFCF01"/>
                </a:highlight>
              </a:rPr>
              <a:t>Session 2: Wednesday, May 18, 2022</a:t>
            </a:r>
          </a:p>
          <a:p>
            <a:r>
              <a:rPr lang="en-US" b="1" dirty="0"/>
              <a:t>ELA and Math makeups continue through May 13 and Science makeups through May 20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3E724D4-EB9C-4F8B-B86D-84DC12F3E1FC}"/>
              </a:ext>
            </a:extLst>
          </p:cNvPr>
          <p:cNvSpPr txBox="1">
            <a:spLocks/>
          </p:cNvSpPr>
          <p:nvPr/>
        </p:nvSpPr>
        <p:spPr>
          <a:xfrm>
            <a:off x="1004356" y="6242582"/>
            <a:ext cx="6112244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cap="all" spc="50" baseline="0">
                <a:solidFill>
                  <a:srgbClr val="0095D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assessment and research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905C6A-5107-48D4-A7E6-9E364098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School 2021-22 Assessment Dates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DED631-BF71-45FB-87BB-7F2D79E6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67" y="1724558"/>
            <a:ext cx="3744648" cy="3744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B39277-1BCE-4F55-B0DD-4E80BD656D8D}"/>
              </a:ext>
            </a:extLst>
          </p:cNvPr>
          <p:cNvSpPr/>
          <p:nvPr/>
        </p:nvSpPr>
        <p:spPr>
          <a:xfrm>
            <a:off x="6642847" y="2856626"/>
            <a:ext cx="1201271" cy="3744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50E3B1-10CB-4C95-A459-4CEE09D93496}"/>
              </a:ext>
            </a:extLst>
          </p:cNvPr>
          <p:cNvSpPr/>
          <p:nvPr/>
        </p:nvSpPr>
        <p:spPr>
          <a:xfrm>
            <a:off x="5971309" y="3390585"/>
            <a:ext cx="1124816" cy="3336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ADFE01-0367-4289-98BA-43B869E5A800}"/>
              </a:ext>
            </a:extLst>
          </p:cNvPr>
          <p:cNvSpPr/>
          <p:nvPr/>
        </p:nvSpPr>
        <p:spPr>
          <a:xfrm flipV="1">
            <a:off x="5971309" y="3883769"/>
            <a:ext cx="1145291" cy="374463"/>
          </a:xfrm>
          <a:prstGeom prst="rect">
            <a:avLst/>
          </a:prstGeom>
          <a:noFill/>
          <a:ln w="38100">
            <a:solidFill>
              <a:srgbClr val="FFCF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5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332" y="1119188"/>
            <a:ext cx="8066164" cy="4370037"/>
          </a:xfrm>
          <a:ln w="31750">
            <a:noFill/>
          </a:ln>
        </p:spPr>
        <p:txBody>
          <a:bodyPr lIns="0" tIns="0" rIns="0" bIns="0" anchor="t"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C84C6-40DD-4D09-A169-9EDFA5AB9537}"/>
              </a:ext>
            </a:extLst>
          </p:cNvPr>
          <p:cNvSpPr txBox="1"/>
          <p:nvPr/>
        </p:nvSpPr>
        <p:spPr>
          <a:xfrm>
            <a:off x="411333" y="1158661"/>
            <a:ext cx="4286172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/>
              <a:t>Grades 6 ELA Writing (PBT):</a:t>
            </a:r>
          </a:p>
          <a:p>
            <a:r>
              <a:rPr lang="en-US" sz="1600" dirty="0"/>
              <a:t>Session: Tuesday, April 5, 2022</a:t>
            </a:r>
          </a:p>
          <a:p>
            <a:r>
              <a:rPr lang="en-US" sz="1600" b="1" dirty="0"/>
              <a:t>Grades 7-8 ELA Writing (CBT):</a:t>
            </a:r>
          </a:p>
          <a:p>
            <a:r>
              <a:rPr lang="en-US" sz="1600" dirty="0"/>
              <a:t>Session: April 4-14, 2022</a:t>
            </a:r>
          </a:p>
          <a:p>
            <a:r>
              <a:rPr lang="en-US" sz="1600" b="1" dirty="0"/>
              <a:t>Grade 6 ELA Reading (PBT):</a:t>
            </a:r>
          </a:p>
          <a:p>
            <a:r>
              <a:rPr lang="en-US" sz="1600" dirty="0">
                <a:solidFill>
                  <a:schemeClr val="bg1"/>
                </a:solidFill>
                <a:highlight>
                  <a:srgbClr val="800080"/>
                </a:highlight>
              </a:rPr>
              <a:t>Session 1: Wednesday, May 4, 2022</a:t>
            </a:r>
          </a:p>
          <a:p>
            <a:r>
              <a:rPr lang="en-US" sz="1600" dirty="0">
                <a:solidFill>
                  <a:schemeClr val="bg1"/>
                </a:solidFill>
                <a:highlight>
                  <a:srgbClr val="800080"/>
                </a:highlight>
              </a:rPr>
              <a:t>Session 2: Thursday, May 5, 2022</a:t>
            </a:r>
          </a:p>
          <a:p>
            <a:r>
              <a:rPr lang="en-US" sz="1600" b="1" dirty="0"/>
              <a:t>Grades 6 Mathematics (PBT): </a:t>
            </a:r>
          </a:p>
          <a:p>
            <a:r>
              <a:rPr lang="en-US" sz="1600" dirty="0">
                <a:highlight>
                  <a:srgbClr val="008000"/>
                </a:highlight>
              </a:rPr>
              <a:t>Session 1: Tuesday, May 10, 2022</a:t>
            </a:r>
          </a:p>
          <a:p>
            <a:r>
              <a:rPr lang="en-US" sz="1600" dirty="0">
                <a:highlight>
                  <a:srgbClr val="008000"/>
                </a:highlight>
              </a:rPr>
              <a:t>Session 2: Wednesday, May 11, 2022</a:t>
            </a:r>
          </a:p>
          <a:p>
            <a:r>
              <a:rPr lang="en-US" sz="1600" b="1" dirty="0"/>
              <a:t>Grades 8 Science (PBT): </a:t>
            </a:r>
          </a:p>
          <a:p>
            <a:r>
              <a:rPr lang="en-US" sz="1600" dirty="0">
                <a:highlight>
                  <a:srgbClr val="FFCF01"/>
                </a:highlight>
              </a:rPr>
              <a:t>Sessions 1&amp;2: Tuesday, May 17, 2022</a:t>
            </a:r>
          </a:p>
          <a:p>
            <a:r>
              <a:rPr lang="en-US" sz="1600" b="1" dirty="0">
                <a:ea typeface="+mn-lt"/>
                <a:cs typeface="+mn-lt"/>
              </a:rPr>
              <a:t>ELA and Math makeups continue through May 13 and Science makeups through May 20</a:t>
            </a:r>
            <a:endParaRPr lang="en-US" dirty="0"/>
          </a:p>
          <a:p>
            <a:r>
              <a:rPr lang="en-US" sz="1600" b="1" u="sng" dirty="0"/>
              <a:t>Computer-Based Test Dates (May 2-27)</a:t>
            </a:r>
            <a:endParaRPr lang="en-US" sz="1600" dirty="0"/>
          </a:p>
          <a:p>
            <a:pPr lvl="1"/>
            <a:r>
              <a:rPr lang="en-US" sz="1600" dirty="0"/>
              <a:t>Grades 7 and 8 ELA Reading</a:t>
            </a:r>
          </a:p>
          <a:p>
            <a:pPr lvl="1"/>
            <a:r>
              <a:rPr lang="en-US" sz="1600" dirty="0"/>
              <a:t>Grades 7 and 8 Mathematics</a:t>
            </a:r>
          </a:p>
          <a:p>
            <a:pPr lvl="1"/>
            <a:r>
              <a:rPr lang="en-US" sz="1600" dirty="0"/>
              <a:t>FSA and NGSSS EOCs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3E724D4-EB9C-4F8B-B86D-84DC12F3E1FC}"/>
              </a:ext>
            </a:extLst>
          </p:cNvPr>
          <p:cNvSpPr txBox="1">
            <a:spLocks/>
          </p:cNvSpPr>
          <p:nvPr/>
        </p:nvSpPr>
        <p:spPr>
          <a:xfrm>
            <a:off x="1004356" y="6242582"/>
            <a:ext cx="6112244" cy="39898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cap="all" spc="50" baseline="0">
                <a:solidFill>
                  <a:srgbClr val="0095D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assessment and research - All Test windows may be extended for the spring!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F40654-53BF-44E9-A21A-8F476C27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School 2021-22 Assessment Dates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62B311-844E-41A5-9891-4692679F8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67" y="1724558"/>
            <a:ext cx="3744648" cy="37446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0EABF7-F594-4D97-B458-039BE2179A9D}"/>
              </a:ext>
            </a:extLst>
          </p:cNvPr>
          <p:cNvSpPr/>
          <p:nvPr/>
        </p:nvSpPr>
        <p:spPr>
          <a:xfrm>
            <a:off x="6642847" y="2856626"/>
            <a:ext cx="1201271" cy="3744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D1F920-72A8-428E-A8B6-BA8E9CD2B165}"/>
              </a:ext>
            </a:extLst>
          </p:cNvPr>
          <p:cNvSpPr/>
          <p:nvPr/>
        </p:nvSpPr>
        <p:spPr>
          <a:xfrm>
            <a:off x="5972175" y="3343275"/>
            <a:ext cx="1123950" cy="380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533D4-CFB9-48CE-973C-4B3515B83D61}"/>
              </a:ext>
            </a:extLst>
          </p:cNvPr>
          <p:cNvSpPr/>
          <p:nvPr/>
        </p:nvSpPr>
        <p:spPr>
          <a:xfrm flipV="1">
            <a:off x="5905500" y="3870138"/>
            <a:ext cx="571500" cy="374464"/>
          </a:xfrm>
          <a:prstGeom prst="rect">
            <a:avLst/>
          </a:prstGeom>
          <a:noFill/>
          <a:ln w="38100">
            <a:solidFill>
              <a:srgbClr val="FFCF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3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162" y="1327522"/>
            <a:ext cx="8066164" cy="4370037"/>
          </a:xfrm>
          <a:ln w="31750">
            <a:noFill/>
          </a:ln>
        </p:spPr>
        <p:txBody>
          <a:bodyPr lIns="0" tIns="0" rIns="0" bIns="0" anchor="t"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202-22 Assessment Calendar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C84C6-40DD-4D09-A169-9EDFA5AB9537}"/>
              </a:ext>
            </a:extLst>
          </p:cNvPr>
          <p:cNvSpPr txBox="1"/>
          <p:nvPr/>
        </p:nvSpPr>
        <p:spPr>
          <a:xfrm>
            <a:off x="274638" y="1235588"/>
            <a:ext cx="4263104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EOC Assessments:</a:t>
            </a:r>
          </a:p>
          <a:p>
            <a:r>
              <a:rPr lang="en-US" dirty="0"/>
              <a:t>Fall, </a:t>
            </a:r>
            <a:r>
              <a:rPr lang="en-US" b="1" dirty="0"/>
              <a:t>Sept. 13 –October 15, 2021</a:t>
            </a:r>
          </a:p>
          <a:p>
            <a:r>
              <a:rPr lang="en-US" dirty="0"/>
              <a:t>Winter, </a:t>
            </a:r>
            <a:r>
              <a:rPr lang="en-US" b="1" dirty="0"/>
              <a:t>Nov. 29 – December 17, 2021</a:t>
            </a:r>
          </a:p>
          <a:p>
            <a:r>
              <a:rPr lang="en-US" dirty="0"/>
              <a:t>Spring, </a:t>
            </a:r>
            <a:r>
              <a:rPr lang="en-US" b="1" dirty="0"/>
              <a:t>May 2 – May 17, 2022, 2022</a:t>
            </a:r>
          </a:p>
          <a:p>
            <a:r>
              <a:rPr lang="en-US" dirty="0"/>
              <a:t>Summer, </a:t>
            </a:r>
            <a:r>
              <a:rPr lang="en-US" b="1" dirty="0"/>
              <a:t>July 18 – 21, 2022</a:t>
            </a:r>
          </a:p>
          <a:p>
            <a:endParaRPr lang="en-US" dirty="0"/>
          </a:p>
          <a:p>
            <a:r>
              <a:rPr lang="en-US" b="1" dirty="0"/>
              <a:t>Spring Retakes: </a:t>
            </a:r>
          </a:p>
          <a:p>
            <a:r>
              <a:rPr lang="en-US" dirty="0"/>
              <a:t>ELA (Reading &amp; Writing)- </a:t>
            </a:r>
            <a:r>
              <a:rPr lang="en-US" b="1" dirty="0"/>
              <a:t>Feb. 22- Mar 11, 2022</a:t>
            </a:r>
          </a:p>
          <a:p>
            <a:endParaRPr lang="en-US" dirty="0"/>
          </a:p>
          <a:p>
            <a:r>
              <a:rPr lang="en-US" b="1" dirty="0"/>
              <a:t>Spring FSA &amp; NGSSS Assessments: May 2 – 27, 2022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6CAFE6D-1268-440C-9995-A0A27BB0EDBD}"/>
              </a:ext>
            </a:extLst>
          </p:cNvPr>
          <p:cNvSpPr txBox="1">
            <a:spLocks/>
          </p:cNvSpPr>
          <p:nvPr/>
        </p:nvSpPr>
        <p:spPr>
          <a:xfrm>
            <a:off x="1004356" y="6242583"/>
            <a:ext cx="4714862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cap="all" spc="50" baseline="0">
                <a:solidFill>
                  <a:srgbClr val="0095D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assessment and 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2BC1EE-DF7E-4F64-82AF-1C1D54FC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00" y="1380893"/>
            <a:ext cx="4468118" cy="43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8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PS">
      <a:dk1>
        <a:sysClr val="windowText" lastClr="000000"/>
      </a:dk1>
      <a:lt1>
        <a:sysClr val="window" lastClr="FFFFFF"/>
      </a:lt1>
      <a:dk2>
        <a:srgbClr val="00377B"/>
      </a:dk2>
      <a:lt2>
        <a:srgbClr val="D5D2C8"/>
      </a:lt2>
      <a:accent1>
        <a:srgbClr val="0093D0"/>
      </a:accent1>
      <a:accent2>
        <a:srgbClr val="F26323"/>
      </a:accent2>
      <a:accent3>
        <a:srgbClr val="36B77A"/>
      </a:accent3>
      <a:accent4>
        <a:srgbClr val="6A2C91"/>
      </a:accent4>
      <a:accent5>
        <a:srgbClr val="C7E1F5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681e4ad7-6422-4502-96f1-5c1c99d84cd4">V5NWJ2DN65FE-683938077-773</_dlc_DocId>
    <_dlc_DocIdUrl xmlns="681e4ad7-6422-4502-96f1-5c1c99d84cd4">
      <Url>https://browardcountyschools.sharepoint.com/sites/Intranet/PIO/_layouts/15/DocIdRedir.aspx?ID=V5NWJ2DN65FE-683938077-773</Url>
      <Description>V5NWJ2DN65FE-683938077-773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900B14CD06840BF1981FCE9C1EFA6" ma:contentTypeVersion="10" ma:contentTypeDescription="Create a new document." ma:contentTypeScope="" ma:versionID="fee426590035ddab1d6f3a69e8d0d723">
  <xsd:schema xmlns:xsd="http://www.w3.org/2001/XMLSchema" xmlns:xs="http://www.w3.org/2001/XMLSchema" xmlns:p="http://schemas.microsoft.com/office/2006/metadata/properties" xmlns:ns1="http://schemas.microsoft.com/sharepoint/v3" xmlns:ns2="681e4ad7-6422-4502-96f1-5c1c99d84cd4" xmlns:ns3="83159985-0330-4ce4-9351-e8d8fb9fbd73" xmlns:ns4="53f91e22-450a-4a8d-8ad1-6c0f3b38e04a" targetNamespace="http://schemas.microsoft.com/office/2006/metadata/properties" ma:root="true" ma:fieldsID="2401882dc9abdf473c7b16343fe0086c" ns1:_="" ns2:_="" ns3:_="" ns4:_="">
    <xsd:import namespace="http://schemas.microsoft.com/sharepoint/v3"/>
    <xsd:import namespace="681e4ad7-6422-4502-96f1-5c1c99d84cd4"/>
    <xsd:import namespace="83159985-0330-4ce4-9351-e8d8fb9fbd73"/>
    <xsd:import namespace="53f91e22-450a-4a8d-8ad1-6c0f3b38e0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2:_dlc_DocId" minOccurs="0"/>
                <xsd:element ref="ns2:_dlc_DocIdUrl" minOccurs="0"/>
                <xsd:element ref="ns2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e4ad7-6422-4502-96f1-5c1c99d84c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59985-0330-4ce4-9351-e8d8fb9fbd73" elementFormDefault="qualified">
    <xsd:import namespace="http://schemas.microsoft.com/office/2006/documentManagement/types"/>
    <xsd:import namespace="http://schemas.microsoft.com/office/infopath/2007/PartnerControls"/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91e22-450a-4a8d-8ad1-6c0f3b38e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86B062C-4D50-4361-8D6B-E76DECC32DD2}">
  <ds:schemaRefs>
    <ds:schemaRef ds:uri="http://schemas.microsoft.com/sharepoint/v3"/>
    <ds:schemaRef ds:uri="83159985-0330-4ce4-9351-e8d8fb9fbd73"/>
    <ds:schemaRef ds:uri="http://purl.org/dc/terms/"/>
    <ds:schemaRef ds:uri="http://schemas.openxmlformats.org/package/2006/metadata/core-properties"/>
    <ds:schemaRef ds:uri="681e4ad7-6422-4502-96f1-5c1c99d84cd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3f91e22-450a-4a8d-8ad1-6c0f3b38e04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FD9777-1737-4976-AB2F-3BF0922DEE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11379B-B726-4C6C-AB22-ADA4957C9A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e4ad7-6422-4502-96f1-5c1c99d84cd4"/>
    <ds:schemaRef ds:uri="83159985-0330-4ce4-9351-e8d8fb9fbd73"/>
    <ds:schemaRef ds:uri="53f91e22-450a-4a8d-8ad1-6c0f3b38e0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B7D0C68-1663-42A1-9AC8-0548B3FF224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17607</TotalTime>
  <Words>1064</Words>
  <Application>Microsoft Office PowerPoint</Application>
  <PresentationFormat>On-screen Show (4:3)</PresentationFormat>
  <Paragraphs>195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Franklin Gothic Medium Cond</vt:lpstr>
      <vt:lpstr>Wingdings</vt:lpstr>
      <vt:lpstr>Office Theme</vt:lpstr>
      <vt:lpstr>PowerPoint Presentation</vt:lpstr>
      <vt:lpstr>Test Format 2021-22</vt:lpstr>
      <vt:lpstr>Testing Calendar</vt:lpstr>
      <vt:lpstr>How long are the tests?</vt:lpstr>
      <vt:lpstr>How long are the tests?</vt:lpstr>
      <vt:lpstr>How long are the tests?</vt:lpstr>
      <vt:lpstr>Elementary School 2021-22 Assessment Dates</vt:lpstr>
      <vt:lpstr>Middle School 2021-22 Assessment Dates</vt:lpstr>
      <vt:lpstr>High School 202-22 Assessment Calendar </vt:lpstr>
      <vt:lpstr>ELL students get accommodations</vt:lpstr>
      <vt:lpstr>Practice Test Information</vt:lpstr>
      <vt:lpstr>Score Releases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Additional Resources</vt:lpstr>
      <vt:lpstr>PowerPoint Presentation</vt:lpstr>
    </vt:vector>
  </TitlesOfParts>
  <Company>Nancy Nord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Nord</dc:creator>
  <cp:lastModifiedBy>Cynthia Dominique</cp:lastModifiedBy>
  <cp:revision>851</cp:revision>
  <cp:lastPrinted>2016-10-21T17:54:20Z</cp:lastPrinted>
  <dcterms:created xsi:type="dcterms:W3CDTF">2014-12-19T16:36:55Z</dcterms:created>
  <dcterms:modified xsi:type="dcterms:W3CDTF">2022-03-16T21:52:11Z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0x010100F4C900B14CD06840BF1981FCE9C1EFA6</vt:lpwstr>
  </property>
  <property fmtid="{D5CDD505-2E9C-101B-9397-08002B2CF9AE}" pid="3" name="_dlc_DocIdItemGuid">
    <vt:lpwstr>b12cb7bb-9254-4ce1-87e0-1dc4fb186bd1</vt:lpwstr>
  </property>
</Properties>
</file>